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Tabelle</a:t>
            </a:r>
            <a:r>
              <a:rPr lang="en-US" sz="1600" dirty="0" smtClean="0"/>
              <a:t> 5: </a:t>
            </a:r>
            <a:r>
              <a:rPr lang="en-US" sz="1600" dirty="0" err="1" smtClean="0"/>
              <a:t>Gemäß</a:t>
            </a:r>
            <a:r>
              <a:rPr lang="en-US" sz="1600" dirty="0" smtClean="0"/>
              <a:t> </a:t>
            </a:r>
            <a:r>
              <a:rPr lang="en-US" sz="1600" dirty="0" err="1" smtClean="0"/>
              <a:t>Artikel</a:t>
            </a:r>
            <a:r>
              <a:rPr lang="en-US" sz="1600" dirty="0" smtClean="0"/>
              <a:t> 5 </a:t>
            </a:r>
            <a:r>
              <a:rPr lang="en-US" sz="1600" dirty="0" err="1" smtClean="0"/>
              <a:t>zu</a:t>
            </a:r>
            <a:r>
              <a:rPr lang="en-US" sz="1600" dirty="0" smtClean="0"/>
              <a:t> </a:t>
            </a:r>
            <a:r>
              <a:rPr lang="en-US" sz="1600" dirty="0" err="1" smtClean="0"/>
              <a:t>veröffentlichende</a:t>
            </a:r>
            <a:r>
              <a:rPr lang="en-US" sz="1600" dirty="0" smtClean="0"/>
              <a:t> </a:t>
            </a:r>
            <a:r>
              <a:rPr lang="en-US" sz="1600" dirty="0" err="1" smtClean="0"/>
              <a:t>Kostenangaben</a:t>
            </a:r>
            <a:endParaRPr lang="de-DE" sz="16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549930"/>
              </p:ext>
            </p:extLst>
          </p:nvPr>
        </p:nvGraphicFramePr>
        <p:xfrm>
          <a:off x="577850" y="910047"/>
          <a:ext cx="11195051" cy="3573780"/>
        </p:xfrm>
        <a:graphic>
          <a:graphicData uri="http://schemas.openxmlformats.org/drawingml/2006/table">
            <a:tbl>
              <a:tblPr/>
              <a:tblGrid>
                <a:gridCol w="1993900"/>
                <a:gridCol w="9201151"/>
              </a:tblGrid>
              <a:tr h="139457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Artikel</a:t>
                      </a:r>
                      <a:r>
                        <a:rPr lang="de-DE" sz="8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 Buchstaben a bis d verlangte Angaben</a:t>
                      </a:r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a)</a:t>
                      </a:r>
                    </a:p>
                    <a:p>
                      <a:pPr algn="just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Folgende Entgelte werden für den Handel an den Unternehmen der EEX Gruppe erhoben.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Sofern nicht anders spezifiziert sind die Preise in Euro pro Megawattstunde (€/</a:t>
                      </a:r>
                      <a:r>
                        <a:rPr lang="de-DE" sz="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MWh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angegeben.</a:t>
                      </a:r>
                      <a:endParaRPr lang="de-DE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Strom: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Strom-Futures 0,0075; Nordic-Power-Futures 0,0025;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Tschechische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Slovakische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0,015; Ungarische, Polnische und Rumänische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0,015;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Day- und Weekend-Futures 0,015;</a:t>
                      </a:r>
                      <a:r>
                        <a:rPr lang="de-DE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für Transaktionen über </a:t>
                      </a:r>
                      <a:r>
                        <a:rPr lang="de-DE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Phelix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und </a:t>
                      </a:r>
                      <a:r>
                        <a:rPr lang="de-DE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Spanish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-Day- und -Weekend-</a:t>
                      </a:r>
                      <a:r>
                        <a:rPr lang="de-DE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ist das Transaktionsentgelt ermäßigt auf 0,0075 €/</a:t>
                      </a:r>
                      <a:r>
                        <a:rPr lang="de-DE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Cap- und Floor-Futures 0,002; 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UK-Power-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0,00375 Britische Pfund pro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Windstrom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-Futures 0,0075 Euro pro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Stunde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Gebühr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für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einen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Positionsübertrag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zwischen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Positionen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barausgeglichenen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physischen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Strom-Futures (2 x EFP) </a:t>
                      </a:r>
                      <a:r>
                        <a:rPr lang="en-US" sz="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beträgt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0,0075. 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Für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Optionen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Strom-Futures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Prämie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von 0,15 €/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beträgt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die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Gebühr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0,0025,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für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Optionen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Strom-Futures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Prämie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von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weniger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0,15 €/</a:t>
                      </a:r>
                      <a:r>
                        <a:rPr lang="en-US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  <a:r>
                        <a:rPr lang="en-US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0,00125.</a:t>
                      </a:r>
                      <a:endParaRPr lang="de-DE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missionsrechte am Spotmarkt: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 über Emissionsrechte (EUA, EUAA, CER) im Sekundärhandel</a:t>
                      </a:r>
                      <a:r>
                        <a:rPr lang="de-DE" sz="800" kern="1200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Transaktionen über Zertifikate (EUA, EUAA) in der Primärauktion (nur Käufer) (Deutschland, Polen) 2,00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 über Zertifikate (EUA, EUAA) in der Primärauktion (nur Käufer) der gemeinsamen Auktionsplattform der EU (CAP2) 2,22 €/k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en-US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auf 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Emissionsrechte: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 über </a:t>
                      </a:r>
                      <a:r>
                        <a:rPr lang="de-DE" sz="800" kern="120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</a:t>
                      </a:r>
                      <a:r>
                        <a:rPr lang="de-DE" sz="800" kern="1200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Für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 über Optionen auf </a:t>
                      </a:r>
                      <a:r>
                        <a:rPr lang="de-DE" sz="800" kern="120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mit einer Prämie von 0,15 €/tCO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oder mehr</a:t>
                      </a:r>
                      <a:r>
                        <a:rPr lang="de-DE" sz="800" kern="1200" baseline="30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beträgt die Gebühr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2,00 €/ktCO2, für Transaktionen über Optionen auf </a:t>
                      </a:r>
                      <a:r>
                        <a:rPr lang="de-DE" sz="800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mit einer Prämie von weniger als 0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,15 €/tCO2 1,00 €/ktCO2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Agrarprodukte: </a:t>
                      </a:r>
                      <a:r>
                        <a:rPr lang="de-DE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auf: Kartoffeln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2,00 €/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Magermilchpulver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1,00 €/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Molkenpulver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1,50 €/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Butter 1,00 €/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Flüssigmilch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1,50 €/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Kontrakt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</a:t>
                      </a:r>
                      <a:r>
                        <a:rPr lang="de-DE" sz="8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commodities</a:t>
                      </a:r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Holzpellet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-Futures 0,04 $/t.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auf Dry Bulk Time Charter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Frachtraten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2,60 $/d; Futures auf Dry Bulk Trip Time Charter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Frachtraten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2,60 $/d; Futures auf Dry Bulk Voyage Routes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Frachtraten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0,0026 $/t;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Futures auf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Frachtraten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2,60 $/d;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auf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Eisenerz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0,006 $/t;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über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Optionen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Futures auf </a:t>
                      </a:r>
                      <a:r>
                        <a:rPr lang="en-US" sz="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Eisenerz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0,006 $/t. </a:t>
                      </a:r>
                      <a:endParaRPr lang="de-DE" sz="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20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Strom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Für eine Transaktion welche zu einem Delta-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Hedge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mit einer Option auf Strom-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führt, d.h. eine Option auf Strom-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 der ihr zugrundeliegende Future werden mittels einer Transaktion abgeschlossen, wird das Transaktionsentgelt für den zugrundeliegenden Future unter der Voraussetzung erstattet, dass (i) die Option und der Delta-Trade am selben Handelstag an der EEX abgeschlossen werden und (ii) die Trade-ID des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beim Abschluss der Option angegeben wird. Der Discount gilt nur wenn die dazugehörige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erstmalig eröffnet wird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Emissionsrechte (Spotmarkt und </a:t>
                      </a:r>
                      <a:r>
                        <a:rPr lang="de-DE" sz="8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Das Transaktionsentgelt fällt bei Spot/Future-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nur für das Spot-Leg des jeweiligen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an. Für Transaktionen in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bis zu einem Volumen, das der Höhe des  Spotmarktvolumens (Sekundär- und Primärmarkt) des Handelsteilnehmers am selben Tage entspricht, fallen keine Transaktionsentgelte an. Für eine Transaktion welche zu einem Delta-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Hedge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mit einer Option auf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führt, d.h. eine Option auf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und der ihr zugrundeliegende Future werden mittels einer Transaktion abgeschlossen, wird das Transaktionsentgelt für den zugrundeliegenden Future unter der Voraussetzung erstattet, dass (i) die Option und der Delta-Trade am selben Handelstag an der EEX abgeschlossen werden und (ii) die Trade-ID des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beim Abschluss der Option angegeben wird. Der Discount gilt nur wenn die dazugehörige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Futureposition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erstmalig eröffnet wird. Für neue oder wieder aktive Handelsteilnehmer (Handelsteilnehmer, die weniger als 50 ktCO2in Q4 2017 im </a:t>
                      </a:r>
                      <a:r>
                        <a:rPr lang="de-DE" sz="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-Orderbuch gehandelt haben) fallen keine Transaktionsentgelte für den Handel von </a:t>
                      </a:r>
                      <a:r>
                        <a:rPr lang="de-DE" sz="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Transaktionen über </a:t>
                      </a:r>
                      <a:r>
                        <a:rPr lang="de-DE" sz="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sowie Optionen auf </a:t>
                      </a:r>
                      <a:r>
                        <a:rPr lang="de-DE" sz="800" b="0" i="0" u="none" strike="noStrike" kern="1200" noProof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</a:t>
                      </a:r>
                      <a:r>
                        <a:rPr lang="de-DE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an. Der Rabatt wird für einen Zeitraum von 12 Monaten ab dem Monat der Anmeldung gewährt. Bis einschließlich 28. Februar 2018 zahlt bei Orderbuchgeschäften</a:t>
                      </a:r>
                      <a:r>
                        <a:rPr lang="de-DE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über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nur der Aggressor das Transaktionsentgelt. Ab einem Handelsvolumen eines Teilnehmers für Spotmarktprodukte (Emissionsrechte im Sekundärhandel) und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 von 5.000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 Kalendermonat beträgt das Handelsentgelt bis einschließlich 28. Februar 2018 für diesen Kalendermonat für diesen Teilnehmer für das gesamte Handelsvolumen am Spotmarkt (Emissionsrechte im Sekundärhandel) und am Terminmarkt (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auf Emissionsrechte) 1,00 €/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e-DE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33640"/>
              </p:ext>
            </p:extLst>
          </p:nvPr>
        </p:nvGraphicFramePr>
        <p:xfrm>
          <a:off x="577849" y="4483827"/>
          <a:ext cx="11195051" cy="1613799"/>
        </p:xfrm>
        <a:graphic>
          <a:graphicData uri="http://schemas.openxmlformats.org/drawingml/2006/table">
            <a:tbl>
              <a:tblPr/>
              <a:tblGrid>
                <a:gridCol w="1993900"/>
                <a:gridCol w="1216479"/>
                <a:gridCol w="7984672"/>
              </a:tblGrid>
              <a:tr h="352331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Verknüpfung zu einer Website oder einer anderen Quelle,</a:t>
                      </a:r>
                      <a:r>
                        <a:rPr lang="de-DE" sz="8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auf der weitere Kostenangaben erhältlich sind</a:t>
                      </a:r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28">
                <a:tc row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Gesamtwert aller Rabatte,</a:t>
                      </a:r>
                      <a:r>
                        <a:rPr lang="de-DE" sz="8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Preisnachlässe oder anderen angebotenen Zahlungen (%-Satz des Gesamthandelswerts während des Berichtszeitraums)*</a:t>
                      </a:r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Umweltprodukte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Agrarprodukte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de-D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6">
                <a:tc row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Gesamtwert aller Kosten (in % des Gesamthandelswerts während des Berichtszeitraumvolumens)*</a:t>
                      </a:r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Umweltprodukte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Agrarprodukte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9" y="6097626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/>
              <a:t>* Gesamtwert aller Rabatte, Preisnachlässe oder anderen angebotenen Zahlungen und Gesamtwert aller Kosten sind bezogen auf das Gesamtgeschäft (d.h. beide Seiten des Handelsgeschäfts)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630</Words>
  <Application>Microsoft Office PowerPoint</Application>
  <PresentationFormat>Breitbild</PresentationFormat>
  <Paragraphs>36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European Energy Exchange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44</cp:revision>
  <dcterms:created xsi:type="dcterms:W3CDTF">2018-06-15T08:36:48Z</dcterms:created>
  <dcterms:modified xsi:type="dcterms:W3CDTF">2018-06-28T15:26:16Z</dcterms:modified>
</cp:coreProperties>
</file>